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CE1171-5E63-4D0A-A959-BB1016225D95}" type="datetimeFigureOut">
              <a:rPr lang="en-US" smtClean="0"/>
              <a:pPr/>
              <a:t>10/16/2013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72EEB0-B97A-4119-BB8D-31CEF3F547B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ase.edu/ehs/ChemSafet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ase.edu/ehs/ChemSafety/regchem.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latin typeface="Arial" pitchFamily="34" charset="0"/>
                <a:cs typeface="Arial" pitchFamily="34" charset="0"/>
              </a:rPr>
              <a:t>Chemical Safety</a:t>
            </a:r>
            <a:endParaRPr lang="en-US" dirty="0">
              <a:latin typeface="Arial" pitchFamily="34" charset="0"/>
              <a:cs typeface="Arial" pitchFamily="34" charset="0"/>
            </a:endParaRPr>
          </a:p>
        </p:txBody>
      </p:sp>
      <p:sp>
        <p:nvSpPr>
          <p:cNvPr id="3" name="Subtitle 2"/>
          <p:cNvSpPr>
            <a:spLocks noGrp="1"/>
          </p:cNvSpPr>
          <p:nvPr>
            <p:ph type="subTitle" idx="1"/>
          </p:nvPr>
        </p:nvSpPr>
        <p:spPr>
          <a:xfrm>
            <a:off x="762000" y="3886200"/>
            <a:ext cx="7467600" cy="1752600"/>
          </a:xfrm>
        </p:spPr>
        <p:txBody>
          <a:bodyPr>
            <a:normAutofit/>
          </a:bodyPr>
          <a:lstStyle/>
          <a:p>
            <a:r>
              <a:rPr lang="en-US" sz="2800" dirty="0" smtClean="0">
                <a:solidFill>
                  <a:schemeClr val="tx1"/>
                </a:solidFill>
                <a:latin typeface="Arial" pitchFamily="34" charset="0"/>
                <a:cs typeface="Arial" pitchFamily="34" charset="0"/>
              </a:rPr>
              <a:t>Professor Lei Zhu’s Research Group</a:t>
            </a:r>
          </a:p>
          <a:p>
            <a:r>
              <a:rPr lang="en-US" sz="2800" dirty="0" smtClean="0">
                <a:solidFill>
                  <a:schemeClr val="tx1"/>
                </a:solidFill>
                <a:latin typeface="Arial" pitchFamily="34" charset="0"/>
                <a:cs typeface="Arial" pitchFamily="34" charset="0"/>
              </a:rPr>
              <a:t>2013.10.09</a:t>
            </a:r>
            <a:endParaRPr lang="en-US" sz="2800" dirty="0">
              <a:solidFill>
                <a:schemeClr val="tx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Outlines</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457200" y="1371600"/>
            <a:ext cx="8229600" cy="4525963"/>
          </a:xfrm>
        </p:spPr>
        <p:txBody>
          <a:bodyPr/>
          <a:lstStyle/>
          <a:p>
            <a:pPr>
              <a:buFont typeface="Wingdings" pitchFamily="2" charset="2"/>
              <a:buChar char="v"/>
            </a:pPr>
            <a:r>
              <a:rPr lang="en-US" dirty="0" smtClean="0">
                <a:latin typeface="Arial" pitchFamily="34" charset="0"/>
                <a:cs typeface="Arial" pitchFamily="34" charset="0"/>
              </a:rPr>
              <a:t>Chemical Safety</a:t>
            </a:r>
          </a:p>
          <a:p>
            <a:pPr>
              <a:buFont typeface="Wingdings" pitchFamily="2" charset="2"/>
              <a:buChar char="v"/>
            </a:pPr>
            <a:r>
              <a:rPr lang="en-US" dirty="0" smtClean="0">
                <a:latin typeface="Arial" pitchFamily="34" charset="0"/>
                <a:cs typeface="Arial" pitchFamily="34" charset="0"/>
              </a:rPr>
              <a:t>Chemical Waste</a:t>
            </a:r>
          </a:p>
          <a:p>
            <a:pPr>
              <a:buFont typeface="Wingdings" pitchFamily="2" charset="2"/>
              <a:buChar char="v"/>
            </a:pPr>
            <a:r>
              <a:rPr lang="en-US" dirty="0" smtClean="0">
                <a:latin typeface="Arial" pitchFamily="34" charset="0"/>
                <a:cs typeface="Arial" pitchFamily="34" charset="0"/>
              </a:rPr>
              <a:t>Chemical Inventory</a:t>
            </a:r>
          </a:p>
          <a:p>
            <a:pPr>
              <a:buFont typeface="Wingdings" pitchFamily="2" charset="2"/>
              <a:buChar char="v"/>
            </a:pPr>
            <a:r>
              <a:rPr lang="en-US" dirty="0" smtClean="0">
                <a:latin typeface="Arial" pitchFamily="34" charset="0"/>
                <a:cs typeface="Arial" pitchFamily="34" charset="0"/>
              </a:rPr>
              <a:t>Regulated Chemicals</a:t>
            </a:r>
          </a:p>
          <a:p>
            <a:pPr>
              <a:buFont typeface="Wingdings" pitchFamily="2" charset="2"/>
              <a:buChar char="v"/>
            </a:pPr>
            <a:r>
              <a:rPr lang="en-US" dirty="0" smtClean="0">
                <a:latin typeface="Arial" pitchFamily="34" charset="0"/>
                <a:cs typeface="Arial" pitchFamily="34" charset="0"/>
              </a:rPr>
              <a:t>Emergency</a:t>
            </a:r>
            <a:endParaRPr lang="en-US"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1. Chemical Safety</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105400"/>
          </a:xfrm>
        </p:spPr>
        <p:txBody>
          <a:bodyPr>
            <a:normAutofit/>
          </a:bodyPr>
          <a:lstStyle/>
          <a:p>
            <a:pPr marL="347472" algn="just">
              <a:spcBef>
                <a:spcPts val="0"/>
              </a:spcBef>
              <a:buFont typeface="Wingdings" pitchFamily="2" charset="2"/>
              <a:buChar char="v"/>
            </a:pPr>
            <a:r>
              <a:rPr lang="en-US" sz="2000" dirty="0" smtClean="0">
                <a:latin typeface="Arial" pitchFamily="34" charset="0"/>
                <a:cs typeface="Arial" pitchFamily="34" charset="0"/>
              </a:rPr>
              <a:t>Use proper goggles, lab </a:t>
            </a:r>
            <a:r>
              <a:rPr lang="en-US" sz="2000" dirty="0" smtClean="0">
                <a:latin typeface="Arial" pitchFamily="34" charset="0"/>
                <a:cs typeface="Arial" pitchFamily="34" charset="0"/>
              </a:rPr>
              <a:t>coats </a:t>
            </a:r>
            <a:r>
              <a:rPr lang="en-US" sz="2000" dirty="0" smtClean="0">
                <a:latin typeface="Arial" pitchFamily="34" charset="0"/>
                <a:cs typeface="Arial" pitchFamily="34" charset="0"/>
              </a:rPr>
              <a:t>and gloves to protect yourself when you use any chemicals.</a:t>
            </a:r>
          </a:p>
          <a:p>
            <a:pPr marL="347472" algn="just">
              <a:spcBef>
                <a:spcPts val="0"/>
              </a:spcBef>
              <a:buNone/>
            </a:pPr>
            <a:endParaRPr lang="en-US" sz="2000" dirty="0" smtClean="0">
              <a:latin typeface="Arial" pitchFamily="34" charset="0"/>
              <a:cs typeface="Arial" pitchFamily="34" charset="0"/>
            </a:endParaRPr>
          </a:p>
          <a:p>
            <a:pPr marL="347472" algn="just">
              <a:spcBef>
                <a:spcPts val="0"/>
              </a:spcBef>
              <a:buFont typeface="Wingdings" pitchFamily="2" charset="2"/>
              <a:buChar char="v"/>
            </a:pPr>
            <a:r>
              <a:rPr lang="en-US" sz="2000" dirty="0" smtClean="0">
                <a:latin typeface="Arial" pitchFamily="34" charset="0"/>
                <a:cs typeface="Arial" pitchFamily="34" charset="0"/>
              </a:rPr>
              <a:t>Label any chemicals you </a:t>
            </a:r>
            <a:r>
              <a:rPr lang="en-US" sz="2000" dirty="0" smtClean="0">
                <a:latin typeface="Arial" pitchFamily="34" charset="0"/>
                <a:cs typeface="Arial" pitchFamily="34" charset="0"/>
              </a:rPr>
              <a:t>use. </a:t>
            </a:r>
            <a:r>
              <a:rPr lang="en-US" sz="2000" dirty="0" smtClean="0">
                <a:latin typeface="Arial" pitchFamily="34" charset="0"/>
                <a:cs typeface="Arial" pitchFamily="34" charset="0"/>
              </a:rPr>
              <a:t>Don’t leave any chemical bottles opened for a </a:t>
            </a:r>
            <a:r>
              <a:rPr lang="en-US" sz="2000" dirty="0" smtClean="0">
                <a:latin typeface="Arial" pitchFamily="34" charset="0"/>
                <a:cs typeface="Arial" pitchFamily="34" charset="0"/>
              </a:rPr>
              <a:t>period of </a:t>
            </a:r>
            <a:r>
              <a:rPr lang="en-US" sz="2000" dirty="0" smtClean="0">
                <a:latin typeface="Arial" pitchFamily="34" charset="0"/>
                <a:cs typeface="Arial" pitchFamily="34" charset="0"/>
              </a:rPr>
              <a:t>time. Clean your chemicals </a:t>
            </a:r>
            <a:r>
              <a:rPr lang="en-US" sz="2000" dirty="0" smtClean="0">
                <a:latin typeface="Arial" pitchFamily="34" charset="0"/>
                <a:cs typeface="Arial" pitchFamily="34" charset="0"/>
              </a:rPr>
              <a:t>up after </a:t>
            </a:r>
            <a:r>
              <a:rPr lang="en-US" sz="2000" dirty="0" smtClean="0">
                <a:latin typeface="Arial" pitchFamily="34" charset="0"/>
                <a:cs typeface="Arial" pitchFamily="34" charset="0"/>
              </a:rPr>
              <a:t>you finish using them. Return the bottles to the original place and don’t leave them on the </a:t>
            </a:r>
            <a:r>
              <a:rPr lang="en-US" sz="2000" dirty="0" smtClean="0">
                <a:latin typeface="Arial" pitchFamily="34" charset="0"/>
                <a:cs typeface="Arial" pitchFamily="34" charset="0"/>
              </a:rPr>
              <a:t>bench</a:t>
            </a:r>
            <a:r>
              <a:rPr lang="en-US" sz="2000" dirty="0" smtClean="0">
                <a:latin typeface="Arial" pitchFamily="34" charset="0"/>
                <a:cs typeface="Arial" pitchFamily="34" charset="0"/>
              </a:rPr>
              <a:t>, </a:t>
            </a:r>
            <a:r>
              <a:rPr lang="en-US" sz="2000" dirty="0" smtClean="0">
                <a:latin typeface="Arial" pitchFamily="34" charset="0"/>
                <a:cs typeface="Arial" pitchFamily="34" charset="0"/>
              </a:rPr>
              <a:t>on </a:t>
            </a:r>
            <a:r>
              <a:rPr lang="en-US" sz="2000" dirty="0" smtClean="0">
                <a:latin typeface="Arial" pitchFamily="34" charset="0"/>
                <a:cs typeface="Arial" pitchFamily="34" charset="0"/>
              </a:rPr>
              <a:t>the floor or under the </a:t>
            </a:r>
            <a:r>
              <a:rPr lang="en-US" sz="2000" dirty="0" smtClean="0">
                <a:latin typeface="Arial" pitchFamily="34" charset="0"/>
                <a:cs typeface="Arial" pitchFamily="34" charset="0"/>
              </a:rPr>
              <a:t>hood.</a:t>
            </a:r>
            <a:endParaRPr lang="en-US" sz="2000" dirty="0" smtClean="0">
              <a:latin typeface="Arial" pitchFamily="34" charset="0"/>
              <a:cs typeface="Arial" pitchFamily="34" charset="0"/>
            </a:endParaRPr>
          </a:p>
          <a:p>
            <a:pPr marL="347472" algn="just">
              <a:spcBef>
                <a:spcPts val="0"/>
              </a:spcBef>
              <a:buNone/>
            </a:pPr>
            <a:endParaRPr lang="en-US" sz="2000" dirty="0" smtClean="0">
              <a:latin typeface="Arial" pitchFamily="34" charset="0"/>
              <a:cs typeface="Arial" pitchFamily="34" charset="0"/>
            </a:endParaRPr>
          </a:p>
          <a:p>
            <a:pPr marL="347472" algn="just">
              <a:spcBef>
                <a:spcPts val="0"/>
              </a:spcBef>
              <a:buFont typeface="Wingdings" pitchFamily="2" charset="2"/>
              <a:buChar char="v"/>
            </a:pPr>
            <a:r>
              <a:rPr lang="en-US" sz="2000" dirty="0" smtClean="0">
                <a:latin typeface="Arial" pitchFamily="34" charset="0"/>
                <a:cs typeface="Arial" pitchFamily="34" charset="0"/>
              </a:rPr>
              <a:t>You can find more about chemical safety </a:t>
            </a:r>
            <a:r>
              <a:rPr lang="en-US" altLang="zh-CN" sz="2000" dirty="0" smtClean="0">
                <a:latin typeface="Arial" pitchFamily="34" charset="0"/>
                <a:cs typeface="Arial" pitchFamily="34" charset="0"/>
              </a:rPr>
              <a:t>on</a:t>
            </a:r>
            <a:r>
              <a:rPr lang="en-US" sz="2000" dirty="0" smtClean="0">
                <a:latin typeface="Arial" pitchFamily="34" charset="0"/>
                <a:cs typeface="Arial" pitchFamily="34" charset="0"/>
              </a:rPr>
              <a:t> </a:t>
            </a:r>
            <a:r>
              <a:rPr lang="en-US" sz="2000" dirty="0" smtClean="0">
                <a:latin typeface="Arial" pitchFamily="34" charset="0"/>
                <a:cs typeface="Arial" pitchFamily="34" charset="0"/>
              </a:rPr>
              <a:t>the website of EHS</a:t>
            </a:r>
          </a:p>
          <a:p>
            <a:pPr algn="just">
              <a:spcBef>
                <a:spcPts val="0"/>
              </a:spcBef>
              <a:buNone/>
            </a:pPr>
            <a:r>
              <a:rPr lang="en-US" sz="2000" dirty="0" smtClean="0">
                <a:latin typeface="Arial" pitchFamily="34" charset="0"/>
                <a:cs typeface="Arial" pitchFamily="34" charset="0"/>
              </a:rPr>
              <a:t>     </a:t>
            </a:r>
            <a:r>
              <a:rPr lang="en-US" sz="2000" dirty="0" smtClean="0">
                <a:hlinkClick r:id="rId2"/>
              </a:rPr>
              <a:t>https://www.case.edu/ehs/ChemSafety/</a:t>
            </a:r>
            <a:endParaRPr lang="en-US" sz="20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2. Chemical Waste</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486400"/>
          </a:xfrm>
        </p:spPr>
        <p:txBody>
          <a:bodyPr>
            <a:normAutofit/>
          </a:bodyPr>
          <a:lstStyle/>
          <a:p>
            <a:pPr algn="just">
              <a:lnSpc>
                <a:spcPct val="110000"/>
              </a:lnSpc>
              <a:spcBef>
                <a:spcPts val="0"/>
              </a:spcBef>
              <a:buFont typeface="Wingdings" pitchFamily="2" charset="2"/>
              <a:buChar char="v"/>
            </a:pPr>
            <a:r>
              <a:rPr lang="en-US" sz="2000" dirty="0" smtClean="0">
                <a:latin typeface="Arial" pitchFamily="34" charset="0"/>
                <a:cs typeface="Arial" pitchFamily="34" charset="0"/>
              </a:rPr>
              <a:t>Dispose your chemical waste in the waste </a:t>
            </a:r>
            <a:r>
              <a:rPr lang="en-US" sz="2000" dirty="0" smtClean="0">
                <a:latin typeface="Arial" pitchFamily="34" charset="0"/>
                <a:cs typeface="Arial" pitchFamily="34" charset="0"/>
              </a:rPr>
              <a:t>bottles. </a:t>
            </a:r>
            <a:r>
              <a:rPr lang="en-US" sz="2000" dirty="0" smtClean="0">
                <a:latin typeface="Arial" pitchFamily="34" charset="0"/>
                <a:cs typeface="Arial" pitchFamily="34" charset="0"/>
              </a:rPr>
              <a:t>Label your name, the full name of the chemical you used, the </a:t>
            </a:r>
            <a:r>
              <a:rPr lang="en-US" sz="2000" dirty="0" smtClean="0">
                <a:latin typeface="Arial" pitchFamily="34" charset="0"/>
                <a:cs typeface="Arial" pitchFamily="34" charset="0"/>
              </a:rPr>
              <a:t>amount, </a:t>
            </a:r>
            <a:r>
              <a:rPr lang="en-US" sz="2000" dirty="0" smtClean="0">
                <a:latin typeface="Arial" pitchFamily="34" charset="0"/>
                <a:cs typeface="Arial" pitchFamily="34" charset="0"/>
              </a:rPr>
              <a:t>and the date. </a:t>
            </a:r>
          </a:p>
          <a:p>
            <a:pPr algn="just">
              <a:lnSpc>
                <a:spcPct val="110000"/>
              </a:lnSpc>
              <a:spcBef>
                <a:spcPts val="0"/>
              </a:spcBef>
              <a:buNone/>
            </a:pPr>
            <a:endParaRPr lang="en-US" sz="2000" dirty="0" smtClean="0">
              <a:latin typeface="Arial" pitchFamily="34" charset="0"/>
              <a:cs typeface="Arial" pitchFamily="34" charset="0"/>
            </a:endParaRPr>
          </a:p>
          <a:p>
            <a:pPr algn="just">
              <a:lnSpc>
                <a:spcPct val="110000"/>
              </a:lnSpc>
              <a:spcBef>
                <a:spcPts val="0"/>
              </a:spcBef>
              <a:buFont typeface="Wingdings" pitchFamily="2" charset="2"/>
              <a:buChar char="v"/>
            </a:pPr>
            <a:r>
              <a:rPr lang="en-US" sz="2000" dirty="0" smtClean="0">
                <a:latin typeface="Arial" pitchFamily="34" charset="0"/>
                <a:cs typeface="Arial" pitchFamily="34" charset="0"/>
              </a:rPr>
              <a:t>Pay attention the halogen or non-halogen </a:t>
            </a:r>
            <a:r>
              <a:rPr lang="en-US" sz="2000" dirty="0" smtClean="0">
                <a:latin typeface="Arial" pitchFamily="34" charset="0"/>
                <a:cs typeface="Arial" pitchFamily="34" charset="0"/>
              </a:rPr>
              <a:t>chemicals should </a:t>
            </a:r>
            <a:r>
              <a:rPr lang="en-US" sz="2000" dirty="0" smtClean="0">
                <a:latin typeface="Arial" pitchFamily="34" charset="0"/>
                <a:cs typeface="Arial" pitchFamily="34" charset="0"/>
              </a:rPr>
              <a:t>be separated.  </a:t>
            </a:r>
          </a:p>
          <a:p>
            <a:pPr algn="just">
              <a:buFont typeface="Wingdings" pitchFamily="2" charset="2"/>
              <a:buChar char="v"/>
            </a:pPr>
            <a:endParaRPr lang="en-US" sz="2000" dirty="0" smtClean="0">
              <a:latin typeface="Arial" pitchFamily="34" charset="0"/>
              <a:cs typeface="Arial" pitchFamily="34" charset="0"/>
            </a:endParaRPr>
          </a:p>
          <a:p>
            <a:pPr algn="just">
              <a:buFont typeface="Wingdings" pitchFamily="2" charset="2"/>
              <a:buChar char="v"/>
            </a:pPr>
            <a:r>
              <a:rPr lang="en-US" sz="2000" dirty="0" smtClean="0">
                <a:latin typeface="Arial" pitchFamily="34" charset="0"/>
                <a:cs typeface="Arial" pitchFamily="34" charset="0"/>
              </a:rPr>
              <a:t>Don’t leave your waste bottles on the floor. Store them in the waste cabinet or the plastic container. </a:t>
            </a:r>
            <a:endParaRPr lang="en-US" sz="1800" dirty="0" smtClean="0">
              <a:latin typeface="Arial" pitchFamily="34" charset="0"/>
              <a:cs typeface="Arial" pitchFamily="34" charset="0"/>
            </a:endParaRPr>
          </a:p>
          <a:p>
            <a:pPr algn="just">
              <a:spcBef>
                <a:spcPts val="0"/>
              </a:spcBef>
              <a:buNone/>
            </a:pPr>
            <a:endParaRPr lang="en-US" sz="18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The chemical waste will be disposed every week or every other week. Register your chemical waste on the chemical waste sheet and deliver them to EHS. They will come and pick them up on the </a:t>
            </a:r>
            <a:r>
              <a:rPr lang="en-US" sz="2000" dirty="0" smtClean="0">
                <a:latin typeface="Arial" pitchFamily="34" charset="0"/>
                <a:cs typeface="Arial" pitchFamily="34" charset="0"/>
              </a:rPr>
              <a:t>next </a:t>
            </a:r>
            <a:r>
              <a:rPr lang="en-US" sz="2000" dirty="0" smtClean="0">
                <a:latin typeface="Arial" pitchFamily="34" charset="0"/>
                <a:cs typeface="Arial" pitchFamily="34" charset="0"/>
              </a:rPr>
              <a:t>Thursdays.</a:t>
            </a:r>
            <a:endParaRPr lang="en-US" sz="18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3. Chemical Inventory</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029200"/>
          </a:xfrm>
        </p:spPr>
        <p:txBody>
          <a:bodyPr>
            <a:normAutofit/>
          </a:bodyPr>
          <a:lstStyle/>
          <a:p>
            <a:pPr algn="just">
              <a:buFont typeface="Wingdings" pitchFamily="2" charset="2"/>
              <a:buChar char="v"/>
            </a:pPr>
            <a:r>
              <a:rPr lang="en-US" sz="2000" dirty="0" smtClean="0">
                <a:latin typeface="Arial" pitchFamily="34" charset="0"/>
                <a:cs typeface="Arial" pitchFamily="34" charset="0"/>
              </a:rPr>
              <a:t>You </a:t>
            </a:r>
            <a:r>
              <a:rPr lang="en-US" sz="2000" dirty="0" smtClean="0">
                <a:latin typeface="Arial" pitchFamily="34" charset="0"/>
                <a:cs typeface="Arial" pitchFamily="34" charset="0"/>
              </a:rPr>
              <a:t>can </a:t>
            </a:r>
            <a:r>
              <a:rPr lang="en-US" sz="2000" dirty="0" smtClean="0">
                <a:latin typeface="Arial" pitchFamily="34" charset="0"/>
                <a:cs typeface="Arial" pitchFamily="34" charset="0"/>
              </a:rPr>
              <a:t>search the chemicals you want in our lab chemical inventory.</a:t>
            </a:r>
          </a:p>
          <a:p>
            <a:pPr algn="just">
              <a:spcBef>
                <a:spcPts val="0"/>
              </a:spcBef>
              <a:buFont typeface="Wingdings" pitchFamily="2" charset="2"/>
              <a:buChar char="v"/>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Return the chemicals to their original place after using them.</a:t>
            </a:r>
          </a:p>
          <a:p>
            <a:pPr algn="just">
              <a:spcBef>
                <a:spcPts val="0"/>
              </a:spcBef>
              <a:buNone/>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New </a:t>
            </a:r>
            <a:r>
              <a:rPr lang="en-US" sz="2000" dirty="0" smtClean="0">
                <a:latin typeface="Arial" pitchFamily="34" charset="0"/>
                <a:cs typeface="Arial" pitchFamily="34" charset="0"/>
              </a:rPr>
              <a:t>chemicals </a:t>
            </a:r>
            <a:r>
              <a:rPr lang="en-US" sz="2000" dirty="0" smtClean="0">
                <a:latin typeface="Arial" pitchFamily="34" charset="0"/>
                <a:cs typeface="Arial" pitchFamily="34" charset="0"/>
              </a:rPr>
              <a:t>you purchase</a:t>
            </a:r>
            <a:r>
              <a:rPr lang="en-US" sz="2000" dirty="0" smtClean="0">
                <a:latin typeface="Arial" pitchFamily="34" charset="0"/>
                <a:cs typeface="Arial" pitchFamily="34" charset="0"/>
              </a:rPr>
              <a:t>, cc your purchase document to the person who’s in charge of the chemical inventory so the they can update the chemical inventory.</a:t>
            </a:r>
          </a:p>
          <a:p>
            <a:pPr algn="just">
              <a:spcBef>
                <a:spcPts val="0"/>
              </a:spcBef>
              <a:buFont typeface="Wingdings" pitchFamily="2" charset="2"/>
              <a:buChar char="v"/>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The chemical inventory will be updated every half year or one year.</a:t>
            </a:r>
            <a:endParaRPr 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4. Regulated Chemicals</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029200"/>
          </a:xfrm>
        </p:spPr>
        <p:txBody>
          <a:bodyPr>
            <a:normAutofit/>
          </a:bodyPr>
          <a:lstStyle/>
          <a:p>
            <a:pPr algn="just">
              <a:spcBef>
                <a:spcPts val="0"/>
              </a:spcBef>
              <a:buFont typeface="Wingdings" pitchFamily="2" charset="2"/>
              <a:buChar char="v"/>
            </a:pPr>
            <a:r>
              <a:rPr lang="en-US" sz="2000" dirty="0" smtClean="0">
                <a:latin typeface="Arial" pitchFamily="34" charset="0"/>
                <a:cs typeface="Arial" pitchFamily="34" charset="0"/>
              </a:rPr>
              <a:t>If you want to use any regulated chemicals, please inform EHS first.</a:t>
            </a:r>
          </a:p>
          <a:p>
            <a:pPr algn="just">
              <a:spcBef>
                <a:spcPts val="0"/>
              </a:spcBef>
              <a:buNone/>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Details of the regulated chemicals could be found here:</a:t>
            </a:r>
          </a:p>
          <a:p>
            <a:pPr algn="just">
              <a:spcBef>
                <a:spcPts val="0"/>
              </a:spcBef>
              <a:buNone/>
            </a:pPr>
            <a:r>
              <a:rPr lang="en-US" sz="2000" dirty="0" smtClean="0">
                <a:latin typeface="Arial" pitchFamily="34" charset="0"/>
                <a:cs typeface="Arial" pitchFamily="34" charset="0"/>
              </a:rPr>
              <a:t>     </a:t>
            </a:r>
            <a:r>
              <a:rPr lang="en-US" sz="2000" dirty="0" smtClean="0">
                <a:hlinkClick r:id="rId2"/>
              </a:rPr>
              <a:t>https://www.case.edu/ehs/ChemSafety/regchem.html</a:t>
            </a:r>
            <a:endParaRPr lang="en-US"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5. Emergency</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029200"/>
          </a:xfrm>
        </p:spPr>
        <p:txBody>
          <a:bodyPr>
            <a:normAutofit/>
          </a:bodyPr>
          <a:lstStyle/>
          <a:p>
            <a:pPr>
              <a:buFont typeface="Wingdings" pitchFamily="2" charset="2"/>
              <a:buChar char="v"/>
            </a:pPr>
            <a:r>
              <a:rPr lang="en-US" sz="2000" dirty="0" smtClean="0">
                <a:latin typeface="Arial" pitchFamily="34" charset="0"/>
                <a:cs typeface="Arial" pitchFamily="34" charset="0"/>
              </a:rPr>
              <a:t>Don’t panic when </a:t>
            </a:r>
            <a:r>
              <a:rPr lang="en-US" sz="2000" dirty="0" smtClean="0">
                <a:latin typeface="Arial" pitchFamily="34" charset="0"/>
                <a:cs typeface="Arial" pitchFamily="34" charset="0"/>
              </a:rPr>
              <a:t>an emergency </a:t>
            </a:r>
            <a:r>
              <a:rPr lang="en-US" sz="2000" dirty="0" smtClean="0">
                <a:latin typeface="Arial" pitchFamily="34" charset="0"/>
                <a:cs typeface="Arial" pitchFamily="34" charset="0"/>
              </a:rPr>
              <a:t>(like chemical spill) happens. Protect yourself first.  </a:t>
            </a:r>
          </a:p>
          <a:p>
            <a:pPr>
              <a:spcBef>
                <a:spcPts val="0"/>
              </a:spcBef>
              <a:buFont typeface="Wingdings" pitchFamily="2" charset="2"/>
              <a:buChar char="v"/>
            </a:pPr>
            <a:endParaRPr lang="en-US" sz="2000" dirty="0" smtClean="0">
              <a:latin typeface="Arial" pitchFamily="34" charset="0"/>
              <a:cs typeface="Arial" pitchFamily="34" charset="0"/>
            </a:endParaRPr>
          </a:p>
          <a:p>
            <a:pPr>
              <a:spcBef>
                <a:spcPts val="0"/>
              </a:spcBef>
              <a:buFont typeface="Wingdings" pitchFamily="2" charset="2"/>
              <a:buChar char="v"/>
            </a:pPr>
            <a:r>
              <a:rPr lang="en-US" sz="2000" dirty="0" smtClean="0">
                <a:latin typeface="Arial" pitchFamily="34" charset="0"/>
                <a:cs typeface="Arial" pitchFamily="34" charset="0"/>
              </a:rPr>
              <a:t>Contact the </a:t>
            </a:r>
            <a:r>
              <a:rPr lang="en-US" sz="2000" dirty="0" smtClean="0">
                <a:latin typeface="Arial" pitchFamily="34" charset="0"/>
                <a:cs typeface="Arial" pitchFamily="34" charset="0"/>
              </a:rPr>
              <a:t>PI, </a:t>
            </a:r>
            <a:r>
              <a:rPr lang="en-US" sz="2000" dirty="0" smtClean="0">
                <a:latin typeface="Arial" pitchFamily="34" charset="0"/>
                <a:cs typeface="Arial" pitchFamily="34" charset="0"/>
              </a:rPr>
              <a:t>or the person in charge of the safety if necessary(their phone number should be listed on the door of the lab). </a:t>
            </a:r>
          </a:p>
          <a:p>
            <a:pPr algn="just">
              <a:spcBef>
                <a:spcPts val="0"/>
              </a:spcBef>
              <a:buNone/>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Contact EHS 216-368-2907, or Call emergency 216-368-3333</a:t>
            </a:r>
          </a:p>
          <a:p>
            <a:pPr algn="just">
              <a:spcBef>
                <a:spcPts val="0"/>
              </a:spcBef>
              <a:buFont typeface="Wingdings" pitchFamily="2" charset="2"/>
              <a:buChar char="v"/>
            </a:pPr>
            <a:endParaRPr lang="en-US" sz="20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365</Words>
  <Application>Microsoft Office PowerPoint</Application>
  <PresentationFormat>On-screen Show (4:3)</PresentationFormat>
  <Paragraphs>43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宋体</vt:lpstr>
      <vt:lpstr>Arial</vt:lpstr>
      <vt:lpstr>Calibri</vt:lpstr>
      <vt:lpstr>Wingdings</vt:lpstr>
      <vt:lpstr>Office Theme</vt:lpstr>
      <vt:lpstr>Chemical Safety</vt:lpstr>
      <vt:lpstr>Outlines</vt:lpstr>
      <vt:lpstr>1. Chemical Safety</vt:lpstr>
      <vt:lpstr>2. Chemical Waste</vt:lpstr>
      <vt:lpstr>3. Chemical Inventory</vt:lpstr>
      <vt:lpstr>4. Regulated Chemicals</vt:lpstr>
      <vt:lpstr>5. Emergency</vt:lpstr>
    </vt:vector>
  </TitlesOfParts>
  <Company>Case Western Reserve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Aaron</dc:creator>
  <cp:lastModifiedBy>Zhongbo Zhang</cp:lastModifiedBy>
  <cp:revision>44</cp:revision>
  <dcterms:created xsi:type="dcterms:W3CDTF">2013-10-09T14:18:55Z</dcterms:created>
  <dcterms:modified xsi:type="dcterms:W3CDTF">2013-10-16T15:11:54Z</dcterms:modified>
</cp:coreProperties>
</file>